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412" r:id="rId3"/>
    <p:sldId id="494" r:id="rId4"/>
    <p:sldId id="487" r:id="rId5"/>
    <p:sldId id="518" r:id="rId6"/>
    <p:sldId id="528" r:id="rId7"/>
    <p:sldId id="524" r:id="rId8"/>
    <p:sldId id="486" r:id="rId9"/>
    <p:sldId id="526" r:id="rId10"/>
    <p:sldId id="269" r:id="rId11"/>
    <p:sldId id="425" r:id="rId12"/>
    <p:sldId id="451" r:id="rId13"/>
    <p:sldId id="534" r:id="rId14"/>
    <p:sldId id="438" r:id="rId15"/>
    <p:sldId id="503" r:id="rId16"/>
    <p:sldId id="529" r:id="rId17"/>
    <p:sldId id="507" r:id="rId18"/>
    <p:sldId id="531" r:id="rId19"/>
    <p:sldId id="532" r:id="rId20"/>
    <p:sldId id="441" r:id="rId21"/>
    <p:sldId id="442" r:id="rId22"/>
    <p:sldId id="521" r:id="rId23"/>
    <p:sldId id="431" r:id="rId24"/>
    <p:sldId id="513" r:id="rId25"/>
    <p:sldId id="483" r:id="rId26"/>
    <p:sldId id="50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6600"/>
    <a:srgbClr val="B27CA3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2310" y="-6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6BCB0F8-443C-4C04-ABF6-289F7EB44D8D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6237995-E0BE-45CA-AB70-ECFD71603D9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1110" y="1772816"/>
            <a:ext cx="7776864" cy="23614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Развитие функциональной математической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грамотности дошкольников</a:t>
            </a:r>
            <a:br>
              <a:rPr lang="ru-RU" dirty="0" smtClean="0"/>
            </a:br>
            <a:r>
              <a:rPr lang="ru-RU" dirty="0" smtClean="0"/>
              <a:t>на основе занимательного материала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6307088"/>
            <a:ext cx="6400800" cy="5509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2024 год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1630" y="4581128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Педагог дополнительного образования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Фадеева О.В.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078" y="54868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ГБДОУ детский сад № 63 комбинированного вида Кировского района СПб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Picture 20" descr="https://ds05.infourok.ru/uploads/ex/0ad1/00021a28-b59c7877/hello_html_27ff875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140968"/>
            <a:ext cx="512600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3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230" y="98072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Мыслительные операции – это сложный процесс, включающий несколько видов психической деятельности.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95536" y="116632"/>
            <a:ext cx="8291264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altLang="ru-RU" dirty="0" smtClean="0">
                <a:solidFill>
                  <a:schemeClr val="bg1"/>
                </a:solidFill>
              </a:rPr>
              <a:t>Мыслительные операции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563887" y="1980927"/>
            <a:ext cx="3096345" cy="6129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анализ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347863" y="3415004"/>
            <a:ext cx="3600399" cy="6129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сравнение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455874" y="2713361"/>
            <a:ext cx="3384376" cy="6129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синтез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2915816" y="4149080"/>
            <a:ext cx="4439343" cy="6129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обобщение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784988" y="5636506"/>
            <a:ext cx="8066519" cy="6129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абстракция и конкретизация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483768" y="4869160"/>
            <a:ext cx="5556796" cy="61293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классификация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https://ds05.infourok.ru/uploads/ex/0e74/0006b1ab-d1e5c77e/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9" t="43969" r="15322" b="11564"/>
          <a:stretch/>
        </p:blipFill>
        <p:spPr bwMode="auto">
          <a:xfrm>
            <a:off x="317549" y="1973198"/>
            <a:ext cx="2522405" cy="25262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https://heaclub.ru/tim/16e4af5b886d484704c154f2962a2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22" y="2713361"/>
            <a:ext cx="1621885" cy="13145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5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11394"/>
            <a:ext cx="3960440" cy="57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Многофункциональная игра  «Занавески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                                                    на окнах» 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2417504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4718203"/>
            <a:ext cx="792088" cy="684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73878" y="3956293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99792" y="1650987"/>
            <a:ext cx="866174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60111" y="2411358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68484" y="1772816"/>
            <a:ext cx="4211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Сколько окон с жёлтыми занавесками?... и</a:t>
            </a:r>
            <a:r>
              <a:rPr lang="ru-RU" sz="2400" b="1" dirty="0"/>
              <a:t> </a:t>
            </a:r>
            <a:r>
              <a:rPr lang="ru-RU" sz="2400" b="1" dirty="0" smtClean="0"/>
              <a:t>т.д. Занавесок какого цвета больше всего? (…меньше всего?) Сколько всего окон с занавесками?... </a:t>
            </a:r>
            <a:r>
              <a:rPr lang="ru-RU" sz="2400" b="1" dirty="0"/>
              <a:t>и т.д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-15530" y="1011394"/>
            <a:ext cx="915122" cy="455692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анализ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619672" y="1628799"/>
            <a:ext cx="792088" cy="67025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73878" y="4754731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71800" y="3197326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619672" y="3937646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19672" y="3153094"/>
            <a:ext cx="792088" cy="69230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056" y="4718203"/>
            <a:ext cx="3704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Необходимо развивать умение ребёнка сомневаться.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960440" cy="57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2" descr="http://cdn1.flamp.ru/02682a4b836481698bf1e74e8bd71f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6" t="3667" r="20211" b="29448"/>
          <a:stretch/>
        </p:blipFill>
        <p:spPr bwMode="auto">
          <a:xfrm>
            <a:off x="1416004" y="2317944"/>
            <a:ext cx="786214" cy="6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https://pictures.pibig.info/uploads/posts/2023-04/1680975774_pictures-pibig-info-p-koshechka-risunok-dlya-detei-vkontakte-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1599075"/>
            <a:ext cx="560414" cy="67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raskraskirus.ru/wp-content/uploads/9/3/3/9338252ed5128360b02571d67dbc7fb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60" y="3046244"/>
            <a:ext cx="581342" cy="67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https://static.vecteezy.com/system/resources/previews/000/517/524/original/vector-pot-flower-cartoon-illustrati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r="11088"/>
          <a:stretch/>
        </p:blipFill>
        <p:spPr bwMode="auto">
          <a:xfrm>
            <a:off x="2605085" y="4675144"/>
            <a:ext cx="682459" cy="56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98711" y="2134991"/>
            <a:ext cx="42191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Рыжий </a:t>
            </a:r>
            <a:r>
              <a:rPr lang="ru-RU" sz="2000" b="1" dirty="0"/>
              <a:t>кот живёт на втором этаже? </a:t>
            </a:r>
            <a:r>
              <a:rPr lang="ru-RU" sz="2000" b="1" dirty="0" smtClean="0"/>
              <a:t>Сравните количество цветов и животных... </a:t>
            </a:r>
            <a:r>
              <a:rPr lang="ru-RU" sz="2000" b="1" dirty="0"/>
              <a:t>и т.д.</a:t>
            </a:r>
          </a:p>
          <a:p>
            <a:pPr algn="just"/>
            <a:r>
              <a:rPr lang="ru-RU" sz="2000" b="1" dirty="0" smtClean="0"/>
              <a:t>Повесьте занавески так, чтобы красная находилась слева от синей, а жёлтая – под зелёной. Занавеска какого цвета между зелёной и синей? На каком она этаже? Сколько всего занавешено окон? Сколько нужно повесить фиолетовых занавесок, чтобы было закрыто 5 окон</a:t>
            </a:r>
            <a:r>
              <a:rPr lang="ru-RU" sz="2000" b="1" dirty="0"/>
              <a:t>? Кубики с какими цифрами имеют зелёный цвет? </a:t>
            </a:r>
            <a:endParaRPr lang="ru-RU" sz="2000" b="1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2549343" y="3826343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0130" y="3826343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49343" y="3068879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49343" y="2326216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6253" y="2915265"/>
            <a:ext cx="817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3</a:t>
            </a:r>
            <a:endParaRPr lang="ru-RU" sz="6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934936"/>
            <a:ext cx="1027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0" b="1" dirty="0" smtClean="0">
                <a:solidFill>
                  <a:srgbClr val="0070C0"/>
                </a:solidFill>
              </a:rPr>
              <a:t>4</a:t>
            </a:r>
            <a:endParaRPr lang="ru-RU" sz="13000" b="1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78068" y="1542713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16632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Придумайте вопросы или задания сами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0410" y="811712"/>
            <a:ext cx="4454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ПОНАБЛЮДАТЬ</a:t>
            </a:r>
          </a:p>
          <a:p>
            <a:pPr algn="ctr"/>
            <a:r>
              <a:rPr lang="ru-RU" sz="2400" b="1" dirty="0" smtClean="0"/>
              <a:t>СПРОСИТЬ  О НЕПОНЯТНОМ</a:t>
            </a:r>
          </a:p>
          <a:p>
            <a:pPr algn="ctr"/>
            <a:r>
              <a:rPr lang="ru-RU" sz="2400" b="1" dirty="0" smtClean="0"/>
              <a:t>ВЫСКАЗАТЬ ПРЕДЛОЖЕНИЕ</a:t>
            </a:r>
            <a:endParaRPr lang="ru-RU" sz="24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86107" r="82747" b="2236"/>
          <a:stretch/>
        </p:blipFill>
        <p:spPr bwMode="auto">
          <a:xfrm>
            <a:off x="407226" y="5805264"/>
            <a:ext cx="620486" cy="66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1" t="89302" r="24477"/>
          <a:stretch/>
        </p:blipFill>
        <p:spPr bwMode="auto">
          <a:xfrm>
            <a:off x="2711817" y="6022946"/>
            <a:ext cx="631372" cy="60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https://catherineasquithgallery.com/uploads/posts/2021-03/1614547934_37-p-mukha-na-belom-fone-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7" y="4027817"/>
            <a:ext cx="837055" cy="77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28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5 C 0 -0.181 0.069 -0.25 0.125 -0.25 L 0.25 -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2" grpId="0" animBg="1"/>
      <p:bldP spid="12" grpId="1" animBg="1"/>
      <p:bldP spid="13" grpId="0" animBg="1"/>
      <p:bldP spid="16" grpId="0"/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3844"/>
            <a:ext cx="3960440" cy="57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5830" y="1672355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3153543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15773" y="2522824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98410" y="1610130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395110" y="1390906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3153543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59832" y="2399805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07704" y="3907227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15773" y="4421526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395110" y="3409168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59832" y="4745562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62506" y="1196932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2</a:t>
            </a:r>
            <a:endParaRPr lang="ru-RU" sz="6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1" name="Рисунок 20" descr="https://thumb.ac-illust.com/a3/a3402ab911e045c313cf2ae65c63d76e_t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6047" r="76621" b="49019"/>
          <a:stretch/>
        </p:blipFill>
        <p:spPr bwMode="auto">
          <a:xfrm>
            <a:off x="6454688" y="2114019"/>
            <a:ext cx="767173" cy="121964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492404" y="4266806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1</a:t>
            </a:r>
            <a:endParaRPr lang="ru-RU" sz="6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3" name="Рисунок 22" descr="https://webstockreview.net/images/d20-clipart-d20-dice-16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1" t="31657" r="50000" b="30696"/>
          <a:stretch/>
        </p:blipFill>
        <p:spPr bwMode="auto">
          <a:xfrm>
            <a:off x="6443990" y="3338687"/>
            <a:ext cx="984518" cy="8369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838694" y="5125895"/>
            <a:ext cx="4439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Обозначьте колечком на кубике, сколько окон осталось без занавесок. Сколько всего окон с занавесками?</a:t>
            </a:r>
            <a:endParaRPr lang="ru-RU" sz="2400" b="1" dirty="0"/>
          </a:p>
        </p:txBody>
      </p:sp>
      <p:sp>
        <p:nvSpPr>
          <p:cNvPr id="25" name="Овал 24"/>
          <p:cNvSpPr/>
          <p:nvPr/>
        </p:nvSpPr>
        <p:spPr>
          <a:xfrm>
            <a:off x="1920114" y="5436404"/>
            <a:ext cx="770384" cy="79208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-15530" y="1011394"/>
            <a:ext cx="915122" cy="455692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синтез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r="10279"/>
          <a:stretch/>
        </p:blipFill>
        <p:spPr>
          <a:xfrm>
            <a:off x="985069" y="830305"/>
            <a:ext cx="3853625" cy="60287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720752" y="830305"/>
            <a:ext cx="1027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0" b="1" dirty="0" smtClean="0">
                <a:solidFill>
                  <a:srgbClr val="0070C0"/>
                </a:solidFill>
              </a:rPr>
              <a:t>7</a:t>
            </a:r>
            <a:endParaRPr lang="ru-RU" sz="13000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0585" y="242216"/>
            <a:ext cx="8738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Повесьте на окна занавески, которые увидел Петя в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                                                               соседнем доме.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" name="Picture 12" descr="https://catherineasquithgallery.com/uploads/posts/2021-02/1614534427_10-p-malchik-na-belom-fone-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10" y="2796662"/>
            <a:ext cx="1879837" cy="252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04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1" grpId="0" animBg="1"/>
      <p:bldP spid="12" grpId="0" animBg="1"/>
      <p:bldP spid="17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116632"/>
            <a:ext cx="8291264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ru-RU" altLang="ru-RU" dirty="0" smtClean="0">
                <a:solidFill>
                  <a:schemeClr val="bg1"/>
                </a:solidFill>
              </a:rPr>
              <a:t>Сравнение</a:t>
            </a:r>
          </a:p>
        </p:txBody>
      </p:sp>
      <p:pic>
        <p:nvPicPr>
          <p:cNvPr id="51202" name="Picture 2" descr="https://mamasveta.com/wp-content/uploads/2669236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2" y="1124744"/>
            <a:ext cx="4210490" cy="296708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t="54793" r="4031" b="5684"/>
          <a:stretch/>
        </p:blipFill>
        <p:spPr>
          <a:xfrm rot="5400000">
            <a:off x="3929733" y="1361979"/>
            <a:ext cx="3143420" cy="24307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t="5269" r="4031" b="55231"/>
          <a:stretch/>
        </p:blipFill>
        <p:spPr>
          <a:xfrm rot="5400000">
            <a:off x="6227167" y="1365650"/>
            <a:ext cx="3169319" cy="24493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355976" y="2076009"/>
            <a:ext cx="1008112" cy="1002722"/>
          </a:xfrm>
          <a:prstGeom prst="rect">
            <a:avLst/>
          </a:prstGeom>
          <a:noFill/>
          <a:ln w="57150"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894556" y="995480"/>
            <a:ext cx="1008112" cy="1002722"/>
          </a:xfrm>
          <a:prstGeom prst="rect">
            <a:avLst/>
          </a:prstGeom>
          <a:noFill/>
          <a:ln w="57150"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463019" y="4094789"/>
            <a:ext cx="46809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Найдите два одинаковых квадрата.</a:t>
            </a:r>
            <a:endParaRPr lang="ru-RU" sz="2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94236" y="116632"/>
            <a:ext cx="3185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Распределение внимания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0262" y="4797152"/>
            <a:ext cx="85499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</a:rPr>
              <a:t>Сравнение</a:t>
            </a:r>
            <a:r>
              <a:rPr lang="ru-RU" sz="2800" b="1" dirty="0" smtClean="0"/>
              <a:t> – это логическая операция, в результате которой два или несколько разных объектов сравниваются между собой с целью установить, что общее и различное имеется в них.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1788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3844"/>
            <a:ext cx="3960440" cy="57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85128" y="2420850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52923" y="2505471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84068" y="1672354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52923" y="3477579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3153543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20114" y="3916440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1635181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52923" y="1538073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6583" y="2342751"/>
            <a:ext cx="817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3</a:t>
            </a:r>
            <a:endParaRPr lang="ru-RU" sz="6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66584" y="4314387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1</a:t>
            </a:r>
            <a:endParaRPr lang="ru-RU" sz="6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116632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Исправь ошибки Незнайки</a:t>
            </a:r>
            <a:endParaRPr lang="ru-RU" sz="3600" b="1" dirty="0"/>
          </a:p>
        </p:txBody>
      </p:sp>
      <p:pic>
        <p:nvPicPr>
          <p:cNvPr id="26" name="Рисунок 25" descr="https://thumb.ac-illust.com/a3/a3402ab911e045c313cf2ae65c63d76e_t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0" t="6047" r="39712" b="52343"/>
          <a:stretch/>
        </p:blipFill>
        <p:spPr bwMode="auto">
          <a:xfrm>
            <a:off x="6966584" y="1070481"/>
            <a:ext cx="792088" cy="112940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 descr="https://webstockreview.net/images/d20-clipart-d20-dice-16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657" r="33170" b="30696"/>
          <a:stretch/>
        </p:blipFill>
        <p:spPr bwMode="auto">
          <a:xfrm>
            <a:off x="6901658" y="3476877"/>
            <a:ext cx="1079527" cy="854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3904230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85128" y="4745562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779202" y="4451381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59832" y="2420850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059832" y="3196627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pic>
        <p:nvPicPr>
          <p:cNvPr id="35" name="Picture 4" descr="https://ds05.infourok.ru/uploads/ex/045f/0003e876-efe48b70/hello_html_4610e496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98" y="4018263"/>
            <a:ext cx="1781371" cy="275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8100392" y="2319798"/>
            <a:ext cx="797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59832" y="4764064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20114" y="3916440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884068" y="2420850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055572" y="3920576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-15530" y="620688"/>
            <a:ext cx="842090" cy="633670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сравнение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4444" y="5199344"/>
            <a:ext cx="2664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Зелёные кубики меньше, чем жёлтые. Это верно?</a:t>
            </a:r>
          </a:p>
        </p:txBody>
      </p:sp>
    </p:spTree>
    <p:extLst>
      <p:ext uri="{BB962C8B-B14F-4D97-AF65-F5344CB8AC3E}">
        <p14:creationId xmlns:p14="http://schemas.microsoft.com/office/powerpoint/2010/main" val="113714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30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c79/00003388-f6277d17/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t="28036" r="21772" b="11388"/>
          <a:stretch/>
        </p:blipFill>
        <p:spPr bwMode="auto">
          <a:xfrm>
            <a:off x="1943707" y="2421926"/>
            <a:ext cx="5400601" cy="42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https://clipart-best.com/img/tree/tree-clip-art-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216" y="4869160"/>
            <a:ext cx="1234825" cy="163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pngimg.com/uploads/lollipop/lollipop_PNG138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927" y="3068960"/>
            <a:ext cx="53871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www.onlygfx.com/wp-content/uploads/2017/07/green-watercolor-brush-stroke-3-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29186"/>
            <a:ext cx="1297783" cy="107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7562820" y="3212976"/>
            <a:ext cx="914400" cy="9144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23528" y="764704"/>
            <a:ext cx="8229600" cy="2016249"/>
          </a:xfrm>
          <a:prstGeom prst="rect">
            <a:avLst/>
          </a:prstGeom>
        </p:spPr>
        <p:txBody>
          <a:bodyPr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just">
              <a:buFont typeface="Wingdings 3" pitchFamily="18" charset="2"/>
              <a:buNone/>
              <a:defRPr/>
            </a:pPr>
            <a:r>
              <a:rPr lang="ru-RU" b="1" dirty="0" smtClean="0">
                <a:solidFill>
                  <a:srgbClr val="0070C0"/>
                </a:solidFill>
                <a:cs typeface="Arial" pitchFamily="34" charset="0"/>
              </a:rPr>
              <a:t>Обобщение</a:t>
            </a:r>
            <a:r>
              <a:rPr lang="ru-RU" b="1" dirty="0" smtClean="0">
                <a:solidFill>
                  <a:schemeClr val="tx1"/>
                </a:solidFill>
                <a:cs typeface="Arial" pitchFamily="34" charset="0"/>
              </a:rPr>
              <a:t> — это оформление в словесной форме результатов процесса сравнения.</a:t>
            </a:r>
          </a:p>
          <a:p>
            <a:pPr marL="109728" indent="0" algn="just">
              <a:buFont typeface="Wingdings 3" pitchFamily="18" charset="2"/>
              <a:buNone/>
              <a:defRPr/>
            </a:pPr>
            <a:r>
              <a:rPr lang="ru-RU" b="1" dirty="0" smtClean="0">
                <a:solidFill>
                  <a:schemeClr val="tx1"/>
                </a:solidFill>
                <a:cs typeface="Arial" pitchFamily="34" charset="0"/>
              </a:rPr>
              <a:t>Обобщение формируется в дошкольном возрасте как выделение и фиксация общего признака двух и более объектов.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9552" y="6471069"/>
            <a:ext cx="8784976" cy="3869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altLang="ru-RU" sz="2000" b="1" dirty="0" smtClean="0">
                <a:solidFill>
                  <a:schemeClr val="tx1"/>
                </a:solidFill>
              </a:rPr>
              <a:t>Что общего в каждой группе предметов?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54168" y="116632"/>
            <a:ext cx="6877409" cy="11521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smtClean="0">
                <a:solidFill>
                  <a:schemeClr val="bg1"/>
                </a:solidFill>
              </a:rPr>
              <a:t>Обобщение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3844"/>
            <a:ext cx="3960440" cy="57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Концентрация внимания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11460" y="2420888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44406" y="2420888"/>
            <a:ext cx="773687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0032" y="762963"/>
            <a:ext cx="41058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Яша, это правда, что все фиолетовые занавески висят справа? Занавесок какого цвета нет справа? На каком этаже окна не </a:t>
            </a:r>
            <a:r>
              <a:rPr lang="ru-RU" sz="2400" b="1" dirty="0" err="1" smtClean="0"/>
              <a:t>занаве-шены</a:t>
            </a:r>
            <a:r>
              <a:rPr lang="ru-RU" sz="2400" b="1" dirty="0" smtClean="0"/>
              <a:t>? Обозначьте</a:t>
            </a:r>
          </a:p>
          <a:p>
            <a:r>
              <a:rPr lang="ru-RU" sz="2400" b="1" dirty="0" smtClean="0"/>
              <a:t>колечком </a:t>
            </a:r>
            <a:r>
              <a:rPr lang="ru-RU" sz="2400" b="1" dirty="0"/>
              <a:t>на </a:t>
            </a:r>
            <a:r>
              <a:rPr lang="ru-RU" sz="2400" b="1" dirty="0" smtClean="0"/>
              <a:t>кубике</a:t>
            </a:r>
            <a:r>
              <a:rPr lang="ru-RU" sz="2400" b="1" dirty="0"/>
              <a:t> </a:t>
            </a:r>
            <a:r>
              <a:rPr lang="ru-RU" sz="2400" b="1" dirty="0" smtClean="0"/>
              <a:t>количество </a:t>
            </a:r>
            <a:r>
              <a:rPr lang="ru-RU" sz="2400" b="1" dirty="0"/>
              <a:t>занавесок одинакового </a:t>
            </a:r>
            <a:r>
              <a:rPr lang="ru-RU" sz="2400" b="1" dirty="0" smtClean="0"/>
              <a:t>цвета. </a:t>
            </a:r>
          </a:p>
          <a:p>
            <a:r>
              <a:rPr lang="ru-RU" sz="2400" b="1" dirty="0" smtClean="0"/>
              <a:t>Что общего у </a:t>
            </a:r>
            <a:r>
              <a:rPr lang="ru-RU" sz="2400" b="1" dirty="0" err="1" smtClean="0"/>
              <a:t>куби</a:t>
            </a:r>
            <a:r>
              <a:rPr lang="ru-RU" sz="2400" b="1" dirty="0" smtClean="0"/>
              <a:t>-</a:t>
            </a:r>
          </a:p>
          <a:p>
            <a:r>
              <a:rPr lang="ru-RU" sz="2400" b="1" dirty="0" smtClean="0"/>
              <a:t>ков с цифрами 1 и 4? </a:t>
            </a:r>
          </a:p>
          <a:p>
            <a:r>
              <a:rPr lang="ru-RU" sz="2400" b="1" dirty="0" smtClean="0"/>
              <a:t>Это правда, что синие занавески больше, чем красные? Что </a:t>
            </a:r>
            <a:r>
              <a:rPr lang="ru-RU" sz="2400" b="1" dirty="0"/>
              <a:t>общего у всех занавесок? </a:t>
            </a:r>
            <a:endParaRPr lang="ru-RU" sz="2400" b="1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-15530" y="620688"/>
            <a:ext cx="842090" cy="633670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обобщение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044407" y="3186966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68660" y="3933056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68660" y="4727311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11460" y="3140968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911460" y="3933056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11460" y="4727311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160274" y="5904278"/>
            <a:ext cx="770384" cy="79208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226373" y="1445004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ru-RU" sz="6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26" name="Picture 2" descr="https://catherineasquithgallery.com/uploads/posts/2021-03/1614552598_80-p-detskie-kartinki-na-belom-fone-8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4" r="6364"/>
          <a:stretch/>
        </p:blipFill>
        <p:spPr bwMode="auto">
          <a:xfrm>
            <a:off x="7984663" y="2725991"/>
            <a:ext cx="1144179" cy="279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668344" y="4125650"/>
            <a:ext cx="396044" cy="7435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01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 animBg="1"/>
      <p:bldP spid="17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5" y="1052736"/>
            <a:ext cx="82809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</a:rPr>
              <a:t>Классификация </a:t>
            </a:r>
            <a:r>
              <a:rPr lang="ru-RU" sz="2400" b="1" dirty="0" smtClean="0"/>
              <a:t>– это </a:t>
            </a:r>
            <a:r>
              <a:rPr lang="ru-RU" sz="2400" b="1" dirty="0" smtClean="0"/>
              <a:t>разделение множества </a:t>
            </a:r>
            <a:r>
              <a:rPr lang="ru-RU" sz="2400" b="1" dirty="0" smtClean="0"/>
              <a:t>на группы по какому-либо </a:t>
            </a:r>
            <a:r>
              <a:rPr lang="ru-RU" sz="2400" b="1" dirty="0" smtClean="0"/>
              <a:t>признаку</a:t>
            </a:r>
            <a:r>
              <a:rPr lang="ru-RU" sz="2400" b="1" dirty="0" smtClean="0"/>
              <a:t>.</a:t>
            </a:r>
          </a:p>
          <a:p>
            <a:pPr algn="just"/>
            <a:r>
              <a:rPr lang="ru-RU" sz="2400" b="1" dirty="0" smtClean="0"/>
              <a:t>Классификацию можно проводить 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/>
              <a:t>п</a:t>
            </a:r>
            <a:r>
              <a:rPr lang="ru-RU" sz="2400" b="1" dirty="0" smtClean="0"/>
              <a:t>о общему признаку;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/>
              <a:t>п</a:t>
            </a:r>
            <a:r>
              <a:rPr lang="ru-RU" sz="2400" b="1" dirty="0" smtClean="0"/>
              <a:t>о размеру;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/>
              <a:t>п</a:t>
            </a:r>
            <a:r>
              <a:rPr lang="ru-RU" sz="2400" b="1" dirty="0" smtClean="0"/>
              <a:t>о цвету;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/>
              <a:t>п</a:t>
            </a:r>
            <a:r>
              <a:rPr lang="ru-RU" sz="2400" b="1" dirty="0" smtClean="0"/>
              <a:t>о форме;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400" b="1" dirty="0"/>
              <a:t>п</a:t>
            </a:r>
            <a:r>
              <a:rPr lang="ru-RU" sz="2400" b="1" dirty="0" smtClean="0"/>
              <a:t>о другим признакам </a:t>
            </a:r>
          </a:p>
          <a:p>
            <a:pPr algn="just"/>
            <a:r>
              <a:rPr lang="ru-RU" sz="2400" b="1" dirty="0" smtClean="0"/>
              <a:t>     нематематического </a:t>
            </a:r>
          </a:p>
          <a:p>
            <a:pPr algn="just"/>
            <a:r>
              <a:rPr lang="ru-RU" sz="2400" b="1" dirty="0" smtClean="0"/>
              <a:t>     характера: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/>
              <a:t>с</a:t>
            </a:r>
            <a:r>
              <a:rPr lang="ru-RU" sz="2400" b="1" dirty="0" smtClean="0"/>
              <a:t>ъедобное-несъедобное;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/>
              <a:t>л</a:t>
            </a:r>
            <a:r>
              <a:rPr lang="ru-RU" sz="2400" b="1" dirty="0" smtClean="0"/>
              <a:t>етает, бегает, плавает;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/>
              <a:t>ж</a:t>
            </a:r>
            <a:r>
              <a:rPr lang="ru-RU" sz="2400" b="1" dirty="0" smtClean="0"/>
              <a:t>ивёт в доме или в лесу…</a:t>
            </a:r>
            <a:endParaRPr lang="ru-RU" sz="24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88640"/>
            <a:ext cx="5832648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Классификация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8" t="49138" r="6868" b="-1"/>
          <a:stretch/>
        </p:blipFill>
        <p:spPr bwMode="auto">
          <a:xfrm rot="5400000">
            <a:off x="5184470" y="2750566"/>
            <a:ext cx="4151952" cy="376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kesha.com.ua/image/cache/catalog/products/goods_galer/big/Logical-blocks-Dyenesh-90079_2-750x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6952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1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67544" y="69978"/>
            <a:ext cx="5832648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Классификация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823014"/>
            <a:ext cx="5436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Что общего у предметов на каждом рисунке? По каким признакам их можно разделить на группы?</a:t>
            </a:r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20814" r="14149" b="4103"/>
          <a:stretch/>
        </p:blipFill>
        <p:spPr bwMode="auto">
          <a:xfrm>
            <a:off x="241513" y="1931010"/>
            <a:ext cx="5867874" cy="411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133" y="5919679"/>
            <a:ext cx="9037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/>
              <a:t>возможность </a:t>
            </a:r>
            <a:r>
              <a:rPr lang="ru-RU" sz="2400" b="1" dirty="0"/>
              <a:t>изменения составляющих в связи с неожиданным изменением условий.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33496" y="2914913"/>
            <a:ext cx="27900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Игровые ситуации должны включать моменты импровизации, альтернативные варианты разрешения проблем, </a:t>
            </a:r>
          </a:p>
        </p:txBody>
      </p:sp>
    </p:spTree>
    <p:extLst>
      <p:ext uri="{BB962C8B-B14F-4D97-AF65-F5344CB8AC3E}">
        <p14:creationId xmlns:p14="http://schemas.microsoft.com/office/powerpoint/2010/main" val="29648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23" y="1813222"/>
            <a:ext cx="4508364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 применять знания и умения;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87950" y="3861048"/>
            <a:ext cx="8291264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Математическая грамотность 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287" y="1052736"/>
            <a:ext cx="4508364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 добывать знания;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134" y="2564904"/>
            <a:ext cx="4472349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 </a:t>
            </a:r>
            <a:r>
              <a:rPr lang="ru-RU" sz="2400" b="1" dirty="0" smtClean="0">
                <a:solidFill>
                  <a:srgbClr val="002060"/>
                </a:solidFill>
              </a:rPr>
              <a:t>оценивать знания и умения;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https://a.d-cd.net/fYAAAgJdaOA-1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6"/>
          <a:stretch/>
        </p:blipFill>
        <p:spPr bwMode="auto">
          <a:xfrm>
            <a:off x="5292080" y="1262878"/>
            <a:ext cx="3286040" cy="23328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1791" y="3212976"/>
            <a:ext cx="4517033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 </a:t>
            </a:r>
            <a:r>
              <a:rPr lang="ru-RU" sz="2400" b="1" dirty="0">
                <a:solidFill>
                  <a:srgbClr val="002060"/>
                </a:solidFill>
              </a:rPr>
              <a:t>о</a:t>
            </a:r>
            <a:r>
              <a:rPr lang="ru-RU" sz="2400" b="1" dirty="0" smtClean="0">
                <a:solidFill>
                  <a:srgbClr val="002060"/>
                </a:solidFill>
              </a:rPr>
              <a:t>существлять саморазвитие.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6500" y="260648"/>
            <a:ext cx="8794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Функциональная грамотность связана с готовностью: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949" y="4593902"/>
            <a:ext cx="8268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это способность человека применять </a:t>
            </a:r>
            <a:r>
              <a:rPr lang="ru-RU" sz="2800" b="1" dirty="0" err="1" smtClean="0">
                <a:solidFill>
                  <a:srgbClr val="002060"/>
                </a:solidFill>
              </a:rPr>
              <a:t>приобре-таемые</a:t>
            </a:r>
            <a:r>
              <a:rPr lang="ru-RU" sz="2800" b="1" dirty="0" smtClean="0">
                <a:solidFill>
                  <a:srgbClr val="002060"/>
                </a:solidFill>
              </a:rPr>
              <a:t> в течение жизни математические знания, умения и навыки для решения жизненных задач и проблем.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fsd.multiurok.ru/html/2017/06/08/s_59393277ef818/img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27873" r="35098" b="2926"/>
          <a:stretch/>
        </p:blipFill>
        <p:spPr bwMode="auto">
          <a:xfrm>
            <a:off x="2563901" y="3184905"/>
            <a:ext cx="3827126" cy="345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931" y="3754469"/>
            <a:ext cx="24563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По какому признаку нарисованные предметы отличаются друг от друга?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4" y="188640"/>
            <a:ext cx="5984403" cy="7200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Абстрагирование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66915" y="3338970"/>
            <a:ext cx="1875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Цвет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9939" y="4497119"/>
            <a:ext cx="2520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Размер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1947" y="5589240"/>
            <a:ext cx="237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Форма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857966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70C0"/>
                </a:solidFill>
              </a:rPr>
              <a:t>Абстрагирование</a:t>
            </a:r>
            <a:r>
              <a:rPr lang="ru-RU" sz="2400" dirty="0"/>
              <a:t> – </a:t>
            </a:r>
            <a:r>
              <a:rPr lang="ru-RU" sz="2400" b="1" dirty="0"/>
              <a:t>логический </a:t>
            </a:r>
            <a:r>
              <a:rPr lang="ru-RU" sz="2400" b="1" dirty="0" smtClean="0"/>
              <a:t>приём, с </a:t>
            </a:r>
            <a:r>
              <a:rPr lang="ru-RU" sz="2400" b="1" dirty="0"/>
              <a:t>помощью которого </a:t>
            </a:r>
            <a:r>
              <a:rPr lang="ru-RU" sz="2400" b="1" dirty="0" smtClean="0"/>
              <a:t>ребёнок</a:t>
            </a:r>
            <a:r>
              <a:rPr lang="ru-RU" sz="2400" b="1" dirty="0"/>
              <a:t> </a:t>
            </a:r>
            <a:r>
              <a:rPr lang="ru-RU" sz="2400" b="1" dirty="0" smtClean="0"/>
              <a:t>мысленно </a:t>
            </a:r>
            <a:r>
              <a:rPr lang="ru-RU" sz="2400" b="1" dirty="0"/>
              <a:t>выделяет существенные </a:t>
            </a:r>
            <a:r>
              <a:rPr lang="ru-RU" sz="2400" b="1" dirty="0" smtClean="0"/>
              <a:t>свойства предметов </a:t>
            </a:r>
            <a:r>
              <a:rPr lang="ru-RU" sz="2400" b="1" dirty="0"/>
              <a:t>и отвлекается от признаков </a:t>
            </a:r>
            <a:r>
              <a:rPr lang="ru-RU" sz="2400" b="1" dirty="0" smtClean="0"/>
              <a:t>несущественных</a:t>
            </a:r>
            <a:r>
              <a:rPr lang="ru-RU" sz="2400" b="1" dirty="0" smtClean="0"/>
              <a:t>. </a:t>
            </a:r>
          </a:p>
          <a:p>
            <a:pPr algn="just"/>
            <a:r>
              <a:rPr lang="ru-RU" sz="2400" b="1" dirty="0" smtClean="0"/>
              <a:t>Результат</a:t>
            </a:r>
            <a:r>
              <a:rPr lang="ru-RU" sz="2400" b="1" dirty="0"/>
              <a:t> абстрагирования называется </a:t>
            </a:r>
            <a:r>
              <a:rPr lang="ru-RU" sz="2400" b="1" dirty="0">
                <a:solidFill>
                  <a:srgbClr val="0070C0"/>
                </a:solidFill>
              </a:rPr>
              <a:t>абстракцией</a:t>
            </a:r>
            <a:r>
              <a:rPr lang="ru-RU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261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82" y="993843"/>
            <a:ext cx="3960440" cy="57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Составление и решение задач</a:t>
            </a:r>
            <a:endParaRPr lang="ru-RU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571999" y="736078"/>
            <a:ext cx="44644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Ночью было закрыто 7 окон.  (количество каждого цвета на выбор ребёнка) </a:t>
            </a:r>
          </a:p>
          <a:p>
            <a:r>
              <a:rPr lang="ru-RU" sz="2200" b="1" dirty="0" smtClean="0"/>
              <a:t>Рано утром открыли 1 окно. Сколько окон осталось </a:t>
            </a:r>
            <a:r>
              <a:rPr lang="ru-RU" sz="2200" b="1" dirty="0"/>
              <a:t>занавешено? Обозначь </a:t>
            </a:r>
            <a:r>
              <a:rPr lang="ru-RU" sz="2200" b="1" dirty="0" smtClean="0"/>
              <a:t>это количество колечком </a:t>
            </a:r>
            <a:r>
              <a:rPr lang="ru-RU" sz="2200" b="1" dirty="0"/>
              <a:t>на </a:t>
            </a:r>
            <a:r>
              <a:rPr lang="ru-RU" sz="2200" b="1" dirty="0" smtClean="0"/>
              <a:t>кубике.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26006" y="1628800"/>
            <a:ext cx="792088" cy="67054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731209" y="5457577"/>
            <a:ext cx="770384" cy="79208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73316" y="1629296"/>
            <a:ext cx="830231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055871" y="3931243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895312" y="3134994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pic>
        <p:nvPicPr>
          <p:cNvPr id="13" name="Picture 16" descr="https://generiki.net/wp-content/uploads/2020/11/hello_html_7119d4b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/>
          <a:stretch>
            <a:fillRect/>
          </a:stretch>
        </p:blipFill>
        <p:spPr bwMode="auto">
          <a:xfrm>
            <a:off x="17662" y="2552961"/>
            <a:ext cx="2001227" cy="25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873317" y="1628800"/>
            <a:ext cx="1974642" cy="67054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8545" y="3979150"/>
            <a:ext cx="44620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Костя живёт на втором этаже, а Катя на 3 этажа выше. На каком этаже живёт Катя?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4589" y="3134994"/>
            <a:ext cx="2663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7-1=6</a:t>
            </a:r>
            <a:endParaRPr lang="ru-RU" sz="6000" b="1" dirty="0">
              <a:solidFill>
                <a:srgbClr val="0070C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37851" y="4949745"/>
            <a:ext cx="3095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2+3=5</a:t>
            </a:r>
            <a:endParaRPr lang="ru-RU" sz="6000" b="1" dirty="0">
              <a:solidFill>
                <a:srgbClr val="0070C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11459" y="3931243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55871" y="3184010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084591" y="4712574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74589" y="5657671"/>
            <a:ext cx="39619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Катя живёт выше Толи (он пока дома), а Толя – выше Кости. Кто живёт ниже всех?</a:t>
            </a:r>
            <a:endParaRPr lang="ru-RU" sz="22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3888" y="2572005"/>
            <a:ext cx="851007" cy="25557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051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4" grpId="0" animBg="1"/>
      <p:bldP spid="16" grpId="0"/>
      <p:bldP spid="18" grpId="0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3844"/>
            <a:ext cx="3960440" cy="57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85128" y="4718203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7313721" y="1809990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035951" y="2420888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6200000">
            <a:off x="6505162" y="1789430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885128" y="3146979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14247" y="1628800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4879064" y="1757761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5715876" y="1768870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6200000">
            <a:off x="6039912" y="2901575"/>
            <a:ext cx="792088" cy="6480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6922155" y="2903823"/>
            <a:ext cx="792088" cy="64807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6200000">
            <a:off x="5193225" y="2901574"/>
            <a:ext cx="792088" cy="64807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35951" y="3146979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909988" y="3969057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885128" y="1638284"/>
            <a:ext cx="792088" cy="6480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035951" y="3906837"/>
            <a:ext cx="792088" cy="71029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85128" y="2420888"/>
            <a:ext cx="792088" cy="6480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966819" y="1696862"/>
            <a:ext cx="658878" cy="89608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787884" y="1706479"/>
            <a:ext cx="667124" cy="89608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577170" y="1706479"/>
            <a:ext cx="648073" cy="93540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387379" y="1737982"/>
            <a:ext cx="568997" cy="9039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265233" y="2806951"/>
            <a:ext cx="694838" cy="91060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147527" y="2827389"/>
            <a:ext cx="612465" cy="87541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994163" y="2823213"/>
            <a:ext cx="486054" cy="8795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980704" y="3840182"/>
            <a:ext cx="41014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Покажите кубики такого же цвета с подходящими цифрами. Найдите два других кубика таких же цветов. Измените количество занавесок в соответствии с новыми цифрами на кубиках.</a:t>
            </a:r>
          </a:p>
          <a:p>
            <a:r>
              <a:rPr lang="ru-RU" sz="2200" b="1" dirty="0" smtClean="0">
                <a:solidFill>
                  <a:srgbClr val="FF0000"/>
                </a:solidFill>
              </a:rPr>
              <a:t>Составьте задачу.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885128" y="5445224"/>
            <a:ext cx="1678760" cy="79208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 descr="https://webstockreview.net/images/d20-clipart-d20-dice-16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1" t="31657" b="30696"/>
          <a:stretch/>
        </p:blipFill>
        <p:spPr bwMode="auto">
          <a:xfrm>
            <a:off x="8065604" y="1813422"/>
            <a:ext cx="982818" cy="8369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800" y="2616009"/>
            <a:ext cx="811213" cy="1219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350573" y="116632"/>
            <a:ext cx="78278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Отрицание </a:t>
            </a:r>
            <a:endParaRPr lang="ru-RU" sz="4400" b="1" dirty="0"/>
          </a:p>
        </p:txBody>
      </p:sp>
      <p:sp>
        <p:nvSpPr>
          <p:cNvPr id="4" name="Овал 3"/>
          <p:cNvSpPr/>
          <p:nvPr/>
        </p:nvSpPr>
        <p:spPr>
          <a:xfrm>
            <a:off x="4083262" y="5122955"/>
            <a:ext cx="936103" cy="1653316"/>
          </a:xfrm>
          <a:prstGeom prst="ellipse">
            <a:avLst/>
          </a:prstGeom>
          <a:noFill/>
          <a:ln w="76200">
            <a:solidFill>
              <a:srgbClr val="B27C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20" descr="https://ds04.infourok.ru/uploads/ex/093e/001713ad-f5fee700/1/hello_html_568c37a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501533" cy="19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60070" y="886073"/>
            <a:ext cx="1996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Занавесьте</a:t>
            </a:r>
          </a:p>
          <a:p>
            <a:pPr algn="ctr"/>
            <a:r>
              <a:rPr lang="ru-RU" sz="2400" b="1" dirty="0" smtClean="0"/>
              <a:t>окна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2196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31" grpId="0" animBg="1"/>
      <p:bldP spid="16" grpId="0" animBg="1"/>
      <p:bldP spid="23" grpId="0" animBg="1"/>
      <p:bldP spid="25" grpId="0" animBg="1"/>
      <p:bldP spid="33" grpId="0" animBg="1"/>
      <p:bldP spid="34" grpId="0" animBg="1"/>
      <p:bldP spid="35" grpId="0" animBg="1"/>
      <p:bldP spid="52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713910"/>
            <a:ext cx="83266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 </a:t>
            </a:r>
            <a:r>
              <a:rPr lang="ru-RU" sz="2400" dirty="0">
                <a:solidFill>
                  <a:srgbClr val="002060"/>
                </a:solidFill>
              </a:rPr>
              <a:t>проводить </a:t>
            </a:r>
            <a:r>
              <a:rPr lang="ru-RU" sz="2400" b="1" dirty="0">
                <a:solidFill>
                  <a:srgbClr val="002060"/>
                </a:solidFill>
              </a:rPr>
              <a:t>простейшие математические рассуждения</a:t>
            </a:r>
            <a:r>
              <a:rPr lang="ru-RU" sz="2400" b="1" dirty="0" smtClean="0">
                <a:solidFill>
                  <a:srgbClr val="002060"/>
                </a:solidFill>
              </a:rPr>
              <a:t>;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512" y="188640"/>
            <a:ext cx="8712968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chemeClr val="bg1"/>
                </a:solidFill>
              </a:rPr>
              <a:t>ПРЕДПОСЫЛКИ МАТЕМАТИЧЕСКОЙ </a:t>
            </a:r>
            <a:r>
              <a:rPr lang="ru-RU" sz="2800" b="1" dirty="0" smtClean="0">
                <a:solidFill>
                  <a:schemeClr val="bg1"/>
                </a:solidFill>
              </a:rPr>
              <a:t>ГРАМОТНОСТИ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В ДОШКОЛЬНОМ ВОЗРАСТЕ –это способность ребенка: 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2290" y="1279550"/>
            <a:ext cx="832660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 </a:t>
            </a:r>
            <a:r>
              <a:rPr lang="ru-RU" sz="2400" b="1" dirty="0">
                <a:solidFill>
                  <a:srgbClr val="002060"/>
                </a:solidFill>
              </a:rPr>
              <a:t>проявлять инициативу и самостоятельность </a:t>
            </a:r>
            <a:r>
              <a:rPr lang="ru-RU" sz="2400" dirty="0">
                <a:solidFill>
                  <a:srgbClr val="002060"/>
                </a:solidFill>
              </a:rPr>
              <a:t>в поиске способов решения проблемных ситуаций, требующих обращения к математике</a:t>
            </a:r>
            <a:r>
              <a:rPr lang="ru-RU" sz="2400" b="1" dirty="0" smtClean="0">
                <a:solidFill>
                  <a:srgbClr val="002060"/>
                </a:solidFill>
              </a:rPr>
              <a:t>;     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429000"/>
            <a:ext cx="8304259" cy="156966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 </a:t>
            </a:r>
            <a:r>
              <a:rPr lang="ru-RU" sz="2400" b="1" dirty="0">
                <a:solidFill>
                  <a:srgbClr val="002060"/>
                </a:solidFill>
              </a:rPr>
              <a:t>применять </a:t>
            </a:r>
            <a:r>
              <a:rPr lang="ru-RU" sz="2400" dirty="0">
                <a:solidFill>
                  <a:srgbClr val="002060"/>
                </a:solidFill>
              </a:rPr>
              <a:t>элементарные математические представления и способы познания математических свойств/ отношений </a:t>
            </a:r>
            <a:r>
              <a:rPr lang="ru-RU" sz="2400" b="1" dirty="0">
                <a:solidFill>
                  <a:srgbClr val="002060"/>
                </a:solidFill>
              </a:rPr>
              <a:t>для решения жизненных задач и личностно-значимых проблем</a:t>
            </a:r>
            <a:r>
              <a:rPr lang="ru-RU" sz="2400" b="1" dirty="0" smtClean="0">
                <a:solidFill>
                  <a:srgbClr val="002060"/>
                </a:solidFill>
              </a:rPr>
              <a:t>;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723" y="5229200"/>
            <a:ext cx="8326600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 </a:t>
            </a:r>
            <a:r>
              <a:rPr lang="ru-RU" sz="2400" b="1" dirty="0">
                <a:solidFill>
                  <a:srgbClr val="002060"/>
                </a:solidFill>
              </a:rPr>
              <a:t>соотносить и интерпретировать результаты </a:t>
            </a:r>
            <a:r>
              <a:rPr lang="ru-RU" sz="2400" dirty="0">
                <a:solidFill>
                  <a:srgbClr val="002060"/>
                </a:solidFill>
              </a:rPr>
              <a:t>своих действий с математическим знаниями и способами, с помощью которых была решена проблема/ задача.</a:t>
            </a:r>
          </a:p>
        </p:txBody>
      </p:sp>
    </p:spTree>
    <p:extLst>
      <p:ext uri="{BB962C8B-B14F-4D97-AF65-F5344CB8AC3E}">
        <p14:creationId xmlns:p14="http://schemas.microsoft.com/office/powerpoint/2010/main" val="38327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onoteka.top/uploads/posts/2021-05/1621554228_25-phonoteka_org-p-fon-komnata-multyashnaya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0" y="2430180"/>
            <a:ext cx="9159040" cy="444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665" y="1229851"/>
            <a:ext cx="89508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Помогите </a:t>
            </a:r>
            <a:r>
              <a:rPr lang="ru-RU" sz="2400" b="1" dirty="0" smtClean="0"/>
              <a:t>сделать </a:t>
            </a:r>
            <a:r>
              <a:rPr lang="ru-RU" sz="2400" b="1" dirty="0"/>
              <a:t>перестановку. </a:t>
            </a:r>
            <a:r>
              <a:rPr lang="ru-RU" sz="2400" b="1" dirty="0" smtClean="0"/>
              <a:t>Как </a:t>
            </a:r>
            <a:r>
              <a:rPr lang="ru-RU" sz="2400" b="1" dirty="0"/>
              <a:t>проверить, поместится ли </a:t>
            </a:r>
            <a:r>
              <a:rPr lang="ru-RU" sz="2400" b="1" dirty="0" smtClean="0"/>
              <a:t>скамейка? </a:t>
            </a:r>
            <a:r>
              <a:rPr lang="ru-RU" sz="2400" b="1" dirty="0"/>
              <a:t>Что у нас есть? Что будем </a:t>
            </a:r>
            <a:r>
              <a:rPr lang="ru-RU" sz="2400" b="1" dirty="0" smtClean="0"/>
              <a:t>делать? Какие </a:t>
            </a:r>
            <a:r>
              <a:rPr lang="ru-RU" sz="2400" b="1" dirty="0"/>
              <a:t>предметы для этого нужны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6632"/>
            <a:ext cx="8424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Исследование окружающего </a:t>
            </a:r>
          </a:p>
          <a:p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                                            мира</a:t>
            </a:r>
            <a:endParaRPr lang="ru-RU" sz="3600" b="1" dirty="0"/>
          </a:p>
        </p:txBody>
      </p:sp>
      <p:pic>
        <p:nvPicPr>
          <p:cNvPr id="3076" name="Picture 4" descr="https://gas-kvas.com/grafic/uploads/posts/2023-09/1695968661_gas-kvas-com-p-kartinki-shkaf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46070"/>
            <a:ext cx="3487621" cy="35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lipart-best.com/img/table/table-clip-art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61" y="5445224"/>
            <a:ext cx="396583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u-static.z-dn.net/files/d23/a8d22b78ee8f43d2f94fa3c29ca215a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884"/>
            <a:ext cx="2159909" cy="113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3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8569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</a:rPr>
              <a:t>Условия для формирования предпосылок математической</a:t>
            </a:r>
          </a:p>
          <a:p>
            <a:r>
              <a:rPr lang="ru-RU" sz="2600" b="1" dirty="0">
                <a:solidFill>
                  <a:schemeClr val="bg1"/>
                </a:solidFill>
              </a:rPr>
              <a:t> </a:t>
            </a:r>
            <a:r>
              <a:rPr lang="ru-RU" sz="2600" b="1" dirty="0" smtClean="0">
                <a:solidFill>
                  <a:schemeClr val="bg1"/>
                </a:solidFill>
              </a:rPr>
              <a:t>                                                         грамотности в детском саду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925190"/>
            <a:ext cx="2592288" cy="72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20523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Математическая </a:t>
            </a:r>
            <a:endParaRPr lang="ru-RU" dirty="0" smtClean="0"/>
          </a:p>
          <a:p>
            <a:pPr algn="ctr"/>
            <a:r>
              <a:rPr lang="ru-RU" dirty="0" smtClean="0"/>
              <a:t>составляющая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1161790"/>
            <a:ext cx="2592289" cy="72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52321" y="1173267"/>
            <a:ext cx="2452128" cy="72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75856" y="1227566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Деятельностная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smtClean="0"/>
              <a:t>составляющая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152321" y="1247016"/>
            <a:ext cx="22361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Организационная </a:t>
            </a:r>
            <a:endParaRPr lang="ru-RU" dirty="0" smtClean="0"/>
          </a:p>
          <a:p>
            <a:pPr algn="ctr"/>
            <a:r>
              <a:rPr lang="ru-RU" dirty="0" smtClean="0"/>
              <a:t>составляющая</a:t>
            </a:r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1233340" y="1656260"/>
            <a:ext cx="484632" cy="90397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211960" y="1893347"/>
            <a:ext cx="484632" cy="66689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028056" y="1893347"/>
            <a:ext cx="484632" cy="66689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19390" y="2625147"/>
            <a:ext cx="3084458" cy="393954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Акцент </a:t>
            </a:r>
            <a:r>
              <a:rPr lang="ru-RU" dirty="0"/>
              <a:t>на развитии </a:t>
            </a:r>
            <a:r>
              <a:rPr lang="ru-RU" b="1" dirty="0" err="1" smtClean="0"/>
              <a:t>инте-реса</a:t>
            </a:r>
            <a:r>
              <a:rPr lang="ru-RU" b="1" dirty="0" smtClean="0"/>
              <a:t>  к </a:t>
            </a:r>
            <a:r>
              <a:rPr lang="ru-RU" b="1" dirty="0"/>
              <a:t>математике</a:t>
            </a:r>
            <a:r>
              <a:rPr lang="ru-RU" b="1" dirty="0" smtClean="0"/>
              <a:t>.</a:t>
            </a:r>
          </a:p>
          <a:p>
            <a:endParaRPr lang="ru-RU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Содержание </a:t>
            </a:r>
            <a:r>
              <a:rPr lang="ru-RU" b="1" dirty="0"/>
              <a:t>заданий</a:t>
            </a:r>
            <a:r>
              <a:rPr lang="ru-RU" dirty="0"/>
              <a:t>: реалистичность, </a:t>
            </a:r>
            <a:r>
              <a:rPr lang="ru-RU" dirty="0" smtClean="0"/>
              <a:t>проблем-</a:t>
            </a:r>
            <a:r>
              <a:rPr lang="ru-RU" dirty="0" err="1" smtClean="0"/>
              <a:t>ность</a:t>
            </a:r>
            <a:r>
              <a:rPr lang="ru-RU" dirty="0"/>
              <a:t>, приближенность к практическому опыту детей (</a:t>
            </a:r>
            <a:r>
              <a:rPr lang="ru-RU" dirty="0" err="1"/>
              <a:t>контекстность</a:t>
            </a:r>
            <a:r>
              <a:rPr lang="ru-RU" dirty="0"/>
              <a:t> задачи</a:t>
            </a:r>
            <a:r>
              <a:rPr lang="ru-RU" dirty="0" smtClean="0"/>
              <a:t>)</a:t>
            </a:r>
          </a:p>
          <a:p>
            <a:endParaRPr lang="ru-RU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Методика </a:t>
            </a:r>
            <a:r>
              <a:rPr lang="ru-RU" b="1" dirty="0"/>
              <a:t>обучения</a:t>
            </a:r>
            <a:r>
              <a:rPr lang="ru-RU" dirty="0"/>
              <a:t>, направленная на понимание детьми сущности </a:t>
            </a:r>
            <a:r>
              <a:rPr lang="ru-RU" dirty="0" err="1" smtClean="0"/>
              <a:t>матема-тических</a:t>
            </a:r>
            <a:r>
              <a:rPr lang="ru-RU" dirty="0" smtClean="0"/>
              <a:t> </a:t>
            </a:r>
            <a:r>
              <a:rPr lang="ru-RU" dirty="0"/>
              <a:t>закономерностей, на развитие мыслительных </a:t>
            </a:r>
            <a:r>
              <a:rPr lang="ru-RU" dirty="0" smtClean="0"/>
              <a:t>операций.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419872" y="2636912"/>
            <a:ext cx="2376265" cy="230832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/>
              <a:t>Поддержка </a:t>
            </a:r>
            <a:r>
              <a:rPr lang="ru-RU" sz="1600" b="1" dirty="0"/>
              <a:t>самостоятельности            </a:t>
            </a:r>
            <a:r>
              <a:rPr lang="ru-RU" sz="1600" dirty="0" smtClean="0"/>
              <a:t>и </a:t>
            </a:r>
            <a:r>
              <a:rPr lang="ru-RU" sz="1600" b="1" dirty="0" smtClean="0"/>
              <a:t>инициативы </a:t>
            </a:r>
            <a:r>
              <a:rPr lang="ru-RU" sz="1600" dirty="0"/>
              <a:t>детей</a:t>
            </a:r>
            <a:r>
              <a:rPr lang="ru-RU" sz="16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/>
              <a:t>Реализация </a:t>
            </a:r>
            <a:r>
              <a:rPr lang="ru-RU" sz="1600" b="1" dirty="0" err="1" smtClean="0"/>
              <a:t>техноло-гий</a:t>
            </a:r>
            <a:r>
              <a:rPr lang="ru-RU" sz="1600" b="1" dirty="0" smtClean="0"/>
              <a:t> </a:t>
            </a:r>
            <a:r>
              <a:rPr lang="ru-RU" sz="1600" b="1" dirty="0" err="1"/>
              <a:t>деятельностной</a:t>
            </a:r>
            <a:r>
              <a:rPr lang="ru-RU" sz="1600" b="1" dirty="0"/>
              <a:t> направленности</a:t>
            </a:r>
            <a:r>
              <a:rPr lang="ru-RU" sz="16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/>
              <a:t>Включение </a:t>
            </a:r>
            <a:r>
              <a:rPr lang="ru-RU" sz="1600" dirty="0"/>
              <a:t>в работу с детьми </a:t>
            </a:r>
            <a:r>
              <a:rPr lang="ru-RU" sz="1600" b="1" dirty="0"/>
              <a:t>рефлексивных практик.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12160" y="2606323"/>
            <a:ext cx="2952328" cy="403187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/>
              <a:t>Разнообразие </a:t>
            </a:r>
            <a:r>
              <a:rPr lang="ru-RU" sz="1600" b="1" dirty="0"/>
              <a:t>форм </a:t>
            </a:r>
            <a:r>
              <a:rPr lang="ru-RU" sz="1600" dirty="0" err="1" smtClean="0"/>
              <a:t>органи-зации</a:t>
            </a:r>
            <a:r>
              <a:rPr lang="ru-RU" sz="1600" dirty="0" smtClean="0"/>
              <a:t> </a:t>
            </a:r>
            <a:r>
              <a:rPr lang="ru-RU" sz="1600" dirty="0"/>
              <a:t>деятельности </a:t>
            </a:r>
            <a:r>
              <a:rPr lang="ru-RU" sz="1600" dirty="0" smtClean="0"/>
              <a:t>детей.</a:t>
            </a:r>
            <a:endParaRPr lang="ru-RU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/>
              <a:t>Создание </a:t>
            </a:r>
            <a:r>
              <a:rPr lang="ru-RU" sz="1600" dirty="0"/>
              <a:t>насыщенной развивающей </a:t>
            </a:r>
            <a:r>
              <a:rPr lang="ru-RU" sz="1600" b="1" dirty="0"/>
              <a:t>предметно-пространственной среды                </a:t>
            </a:r>
            <a:r>
              <a:rPr lang="ru-RU" sz="1600" dirty="0"/>
              <a:t>в группе детского </a:t>
            </a:r>
            <a:r>
              <a:rPr lang="ru-RU" sz="1600" dirty="0" smtClean="0"/>
              <a:t>сада.</a:t>
            </a:r>
            <a:endParaRPr lang="ru-RU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/>
              <a:t>Вовлечение </a:t>
            </a:r>
            <a:r>
              <a:rPr lang="ru-RU" sz="1600" b="1" dirty="0"/>
              <a:t>семьи</a:t>
            </a:r>
            <a:r>
              <a:rPr lang="ru-RU" sz="1600" dirty="0"/>
              <a:t>: совместные события и проекты, рекомендации  родителям по моделированию проблемных ситуаций в домашних условиях и пр.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/>
              <a:t>Преемственность </a:t>
            </a:r>
            <a:r>
              <a:rPr lang="ru-RU" sz="1600" dirty="0" smtClean="0"/>
              <a:t>в </a:t>
            </a:r>
            <a:r>
              <a:rPr lang="ru-RU" sz="1600" dirty="0"/>
              <a:t>содержании  </a:t>
            </a:r>
            <a:r>
              <a:rPr lang="ru-RU" sz="1600" dirty="0" smtClean="0"/>
              <a:t>и </a:t>
            </a:r>
            <a:r>
              <a:rPr lang="ru-RU" sz="1600" dirty="0"/>
              <a:t>методиках обучения математике с начальной </a:t>
            </a:r>
            <a:r>
              <a:rPr lang="ru-RU" sz="1600" dirty="0" smtClean="0"/>
              <a:t>школой.</a:t>
            </a:r>
            <a:endParaRPr lang="ru-RU" sz="1600" dirty="0"/>
          </a:p>
        </p:txBody>
      </p:sp>
      <p:pic>
        <p:nvPicPr>
          <p:cNvPr id="23" name="Picture 12" descr="https://proprikol.ru/wp-content/uploads/2019/09/kartinki-na-prozrachnom-fone-dlya-detej-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05" y="4945236"/>
            <a:ext cx="2304257" cy="19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29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4725144"/>
            <a:ext cx="725516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Желаю творческих успехов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3560822"/>
            <a:ext cx="620594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Благодарю за внимание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01483" y="-491636"/>
            <a:ext cx="3515474" cy="464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2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116632"/>
            <a:ext cx="8748464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defRPr/>
            </a:pPr>
            <a:r>
              <a:rPr lang="ru-RU" altLang="ru-RU" sz="3600" b="1" dirty="0" smtClean="0">
                <a:solidFill>
                  <a:schemeClr val="bg1"/>
                </a:solidFill>
              </a:rPr>
              <a:t>Компоненты понятия  «математическая</a:t>
            </a:r>
          </a:p>
          <a:p>
            <a:pPr>
              <a:defRPr/>
            </a:pPr>
            <a:r>
              <a:rPr lang="ru-RU" altLang="ru-RU" sz="3600" b="1" dirty="0">
                <a:solidFill>
                  <a:schemeClr val="bg1"/>
                </a:solidFill>
              </a:rPr>
              <a:t> </a:t>
            </a:r>
            <a:r>
              <a:rPr lang="ru-RU" altLang="ru-RU" sz="3600" b="1" dirty="0" smtClean="0">
                <a:solidFill>
                  <a:schemeClr val="bg1"/>
                </a:solidFill>
              </a:rPr>
              <a:t>                                     грамотность»</a:t>
            </a:r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179512" y="1124744"/>
            <a:ext cx="3960440" cy="9361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4577883" y="1259632"/>
            <a:ext cx="3960440" cy="9361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7817" y="1177297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Фундаментальные </a:t>
            </a:r>
            <a:r>
              <a:rPr lang="ru-RU" sz="2400" b="1" dirty="0" err="1" smtClean="0">
                <a:solidFill>
                  <a:schemeClr val="bg1"/>
                </a:solidFill>
              </a:rPr>
              <a:t>матема-тические</a:t>
            </a:r>
            <a:r>
              <a:rPr lang="ru-RU" sz="2400" b="1" dirty="0" smtClean="0">
                <a:solidFill>
                  <a:schemeClr val="bg1"/>
                </a:solidFill>
              </a:rPr>
              <a:t> идеи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8975" y="1345964"/>
            <a:ext cx="3645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Математическая компетентность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3977" y="2348880"/>
            <a:ext cx="4896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sz="2000" dirty="0" smtClean="0"/>
              <a:t>Детская </a:t>
            </a:r>
            <a:r>
              <a:rPr lang="ru-RU" sz="2000" dirty="0"/>
              <a:t>деятельность, насыщенная проблемными ситуациями, </a:t>
            </a:r>
            <a:r>
              <a:rPr lang="ru-RU" sz="2000" dirty="0" smtClean="0"/>
              <a:t>творческими </a:t>
            </a:r>
            <a:r>
              <a:rPr lang="ru-RU" sz="2000" dirty="0"/>
              <a:t>задачами, играми и игровыми упражнениями, ситуациями </a:t>
            </a:r>
            <a:r>
              <a:rPr lang="ru-RU" sz="2000" dirty="0" smtClean="0"/>
              <a:t>поиска с </a:t>
            </a:r>
            <a:r>
              <a:rPr lang="ru-RU" sz="2000" dirty="0"/>
              <a:t>элементами </a:t>
            </a:r>
            <a:r>
              <a:rPr lang="ru-RU" sz="2000" dirty="0" smtClean="0"/>
              <a:t>практического исслед0вания.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7" y="2348880"/>
            <a:ext cx="34563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Изменения и зависимости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Пространство и форма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Количество и порядок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   Неопределённость и данные (вероятные и статистические явления, научное прогнозирование) </a:t>
            </a:r>
            <a:endParaRPr lang="ru-RU" sz="2000" dirty="0"/>
          </a:p>
        </p:txBody>
      </p:sp>
      <p:pic>
        <p:nvPicPr>
          <p:cNvPr id="15" name="Picture 2" descr="https://gas-kvas.com/uploads/posts/2023-01/1674031534_gas-kvas-com-p-risunok-na-temu-samostoyatelnost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81" y="4797152"/>
            <a:ext cx="3188614" cy="202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atherineasquithgallery.com/uploads/posts/2021-02/1613657698_86-p-fon-dlya-prezentatsii-po-matematike-dlya-d-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0" y="4564562"/>
            <a:ext cx="2258297" cy="225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olinka.top/uploads/posts/2023-06/1685699887_polinka-top-p-matematicheskie-kartinki-dlya-detei-instag-5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18" y="3980096"/>
            <a:ext cx="3279057" cy="28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7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"/>
          <a:stretch/>
        </p:blipFill>
        <p:spPr bwMode="auto">
          <a:xfrm>
            <a:off x="130277" y="2286849"/>
            <a:ext cx="4604208" cy="45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войная волна 5"/>
          <p:cNvSpPr/>
          <p:nvPr/>
        </p:nvSpPr>
        <p:spPr>
          <a:xfrm>
            <a:off x="681572" y="1232552"/>
            <a:ext cx="3888432" cy="504056"/>
          </a:xfrm>
          <a:prstGeom prst="doubleWave">
            <a:avLst>
              <a:gd name="adj1" fmla="val 6250"/>
              <a:gd name="adj2" fmla="val 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войная волна 8"/>
          <p:cNvSpPr/>
          <p:nvPr/>
        </p:nvSpPr>
        <p:spPr>
          <a:xfrm>
            <a:off x="2087724" y="2286849"/>
            <a:ext cx="4536504" cy="504056"/>
          </a:xfrm>
          <a:prstGeom prst="doubleWave">
            <a:avLst>
              <a:gd name="adj1" fmla="val 6250"/>
              <a:gd name="adj2" fmla="val 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волна 9"/>
          <p:cNvSpPr/>
          <p:nvPr/>
        </p:nvSpPr>
        <p:spPr>
          <a:xfrm>
            <a:off x="4734326" y="3196553"/>
            <a:ext cx="3888432" cy="761038"/>
          </a:xfrm>
          <a:prstGeom prst="doubleWave">
            <a:avLst>
              <a:gd name="adj1" fmla="val 6250"/>
              <a:gd name="adj2" fmla="val 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ая волна 10"/>
          <p:cNvSpPr/>
          <p:nvPr/>
        </p:nvSpPr>
        <p:spPr>
          <a:xfrm>
            <a:off x="4350026" y="4275120"/>
            <a:ext cx="3888432" cy="504056"/>
          </a:xfrm>
          <a:prstGeom prst="doubleWave">
            <a:avLst>
              <a:gd name="adj1" fmla="val 6250"/>
              <a:gd name="adj2" fmla="val 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войная волна 11"/>
          <p:cNvSpPr/>
          <p:nvPr/>
        </p:nvSpPr>
        <p:spPr>
          <a:xfrm>
            <a:off x="6208977" y="4989415"/>
            <a:ext cx="2893349" cy="504056"/>
          </a:xfrm>
          <a:prstGeom prst="doubleWave">
            <a:avLst>
              <a:gd name="adj1" fmla="val 6250"/>
              <a:gd name="adj2" fmla="val 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s://avatars.mds.yandex.net/get-mpic/5204675/img_id2448877836222715229.jpeg/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42" y="1305333"/>
            <a:ext cx="2223454" cy="179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1520" y="116632"/>
            <a:ext cx="864096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defRPr/>
            </a:pPr>
            <a:r>
              <a:rPr lang="ru-RU" altLang="ru-RU" sz="3600" b="1" dirty="0" smtClean="0">
                <a:solidFill>
                  <a:schemeClr val="bg1"/>
                </a:solidFill>
              </a:rPr>
              <a:t>Возможность узнавать и исследовать</a:t>
            </a:r>
          </a:p>
          <a:p>
            <a:pPr algn="just">
              <a:defRPr/>
            </a:pPr>
            <a:r>
              <a:rPr lang="ru-RU" altLang="ru-RU" sz="3600" b="1" dirty="0">
                <a:solidFill>
                  <a:schemeClr val="bg1"/>
                </a:solidFill>
              </a:rPr>
              <a:t> </a:t>
            </a:r>
            <a:r>
              <a:rPr lang="ru-RU" altLang="ru-RU" sz="3600" b="1" dirty="0" smtClean="0">
                <a:solidFill>
                  <a:schemeClr val="bg1"/>
                </a:solidFill>
              </a:rPr>
              <a:t>                                             мир вокруг себя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4494" y="1149310"/>
            <a:ext cx="4236809" cy="67054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355976" y="5745199"/>
            <a:ext cx="4769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Что у нас есть? Что будем делать?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Что для этого нужно?</a:t>
            </a:r>
            <a:endParaRPr lang="ru-RU" sz="2400" b="1" dirty="0"/>
          </a:p>
        </p:txBody>
      </p:sp>
      <p:pic>
        <p:nvPicPr>
          <p:cNvPr id="17" name="Picture 4" descr="https://img.freepik.com/free-vector/blue-tape-roll-sticker-on-white-background_1308-78015.jpg?size=626&amp;ext=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64" y="3093441"/>
            <a:ext cx="1379504" cy="96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veter.ru/uploads/posts/2022-12/1670599936_nognicy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03" y="4893556"/>
            <a:ext cx="1163910" cy="77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2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61723"/>
            <a:ext cx="4517671" cy="369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s://media.istockphoto.com/vectors/happy-young-girl-cooking-pancakes-vector-id467421798?k=20&amp;m=467421798&amp;s=612x612&amp;w=0&amp;h=VlSDpVuLU9loi4NQzmgqhAfGlB29z20NsNrf-Nf1Nqk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0"/>
            <a:ext cx="283234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https://winx-fan.ru/800/600/https/top-bal.ru/pars_docs/refs/67/66144/66144_html_a87e55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5496" y="3204791"/>
            <a:ext cx="1440160" cy="37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11332" r="9431" b="21295"/>
          <a:stretch/>
        </p:blipFill>
        <p:spPr bwMode="auto">
          <a:xfrm>
            <a:off x="1547664" y="3161722"/>
            <a:ext cx="5437882" cy="369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363" y="828152"/>
            <a:ext cx="582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Где моя любимая игрушка?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6" descr="https://kurspresent.ru/assets/images/resources/517/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819" y="4005064"/>
            <a:ext cx="1841650" cy="262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340768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Мама отвечает: «Между мишкой и мячиком.»</a:t>
            </a:r>
          </a:p>
          <a:p>
            <a:r>
              <a:rPr lang="ru-RU" sz="2400" dirty="0" smtClean="0"/>
              <a:t>«На нижней полке справа.» «Под самолётом.» «На средней полке посередине.»</a:t>
            </a:r>
          </a:p>
          <a:p>
            <a:r>
              <a:rPr lang="ru-RU" sz="2400" dirty="0" smtClean="0"/>
              <a:t>«Третья на верхней полке» и т.д.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16632"/>
            <a:ext cx="6029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Ориентация в пространстве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8831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6" y="116632"/>
            <a:ext cx="8352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Дни недели</a:t>
            </a:r>
            <a:endParaRPr lang="ru-RU" sz="3600" b="1" dirty="0"/>
          </a:p>
        </p:txBody>
      </p:sp>
      <p:sp>
        <p:nvSpPr>
          <p:cNvPr id="2" name="AutoShape 23" descr="https://top-fon.com/uploads/posts/2023-01/1674904119_top-fon-com-p-fon-dlya-prezentatsii-kraski-leta-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14804" y="762963"/>
            <a:ext cx="4997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Мама говорит, что до её дня рождения осталось 2 дня. Сегодня суббота. </a:t>
            </a:r>
            <a:r>
              <a:rPr lang="ru-RU" sz="2400" b="1" smtClean="0"/>
              <a:t>Помогите </a:t>
            </a:r>
            <a:r>
              <a:rPr lang="ru-RU" sz="2400" b="1" dirty="0" smtClean="0"/>
              <a:t>Коле узнать, когда день рождения у мамы?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5160" y="980728"/>
            <a:ext cx="3491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Сколько дней осталось до бабушкиного дня рождения, если завтра воскресенье, а день рождения бабушки в среду? </a:t>
            </a:r>
          </a:p>
        </p:txBody>
      </p:sp>
      <p:pic>
        <p:nvPicPr>
          <p:cNvPr id="14338" name="Picture 2" descr="https://pozdravik.com/bezdnik/babushke-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8" y="2420888"/>
            <a:ext cx="5200129" cy="364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ood.pibig.info/uploads/posts/2023-01/1675041371_food-pibig-info-p-tort-tsifra-5-dlya-malchika-pinterest-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15845"/>
          <a:stretch/>
        </p:blipFill>
        <p:spPr bwMode="auto">
          <a:xfrm>
            <a:off x="6372200" y="3261530"/>
            <a:ext cx="2444115" cy="35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35896" y="6165304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Сколько лет Коле?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8348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economri.ru/800/600/http/i.pinimg.com/736x/ca/31/22/ca31221c0b0081294039b95c16dd8fed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8081" r="7632" b="36000"/>
          <a:stretch/>
        </p:blipFill>
        <p:spPr bwMode="auto">
          <a:xfrm>
            <a:off x="3635896" y="5106186"/>
            <a:ext cx="1440160" cy="16159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gas-kvas.com/grafic/uploads/posts/2023-10/1696447015_gas-kvas-com-p-kartinki-shkolnikov-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r="6813" b="4286"/>
          <a:stretch/>
        </p:blipFill>
        <p:spPr bwMode="auto">
          <a:xfrm rot="20433479">
            <a:off x="214183" y="5009272"/>
            <a:ext cx="1711246" cy="14699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avanta99.ru/wp-content/uploads/2019/03/8-771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25056" b="60725"/>
          <a:stretch/>
        </p:blipFill>
        <p:spPr bwMode="auto">
          <a:xfrm>
            <a:off x="1430362" y="5301207"/>
            <a:ext cx="1381828" cy="1284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avatars.dzeninfra.ru/get-zen_doc/9427887/pub_64203fc178d9364547bc5577_6420a3a44d92d149eaa892ba/scale_120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8"/>
          <a:stretch/>
        </p:blipFill>
        <p:spPr bwMode="auto">
          <a:xfrm rot="21267274">
            <a:off x="85765" y="4036845"/>
            <a:ext cx="1305190" cy="1134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w.forfun.com/fetch/2d/2db3934f5d12aec42988bb114e42f92f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r="38544"/>
          <a:stretch/>
        </p:blipFill>
        <p:spPr bwMode="auto">
          <a:xfrm rot="795205">
            <a:off x="2565229" y="5210454"/>
            <a:ext cx="1085289" cy="1512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w-dog.ru/wallpapers/1/1/456541890184627/rebenok-deti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5213" r="7819" b="20505"/>
          <a:stretch/>
        </p:blipFill>
        <p:spPr bwMode="auto">
          <a:xfrm>
            <a:off x="1069806" y="4202531"/>
            <a:ext cx="2038068" cy="1127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4" descr="https://tuapsepobeda.ru/wp-content/uploads/2019/08/razvoro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147">
            <a:off x="735934" y="1421081"/>
            <a:ext cx="3771164" cy="281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384697" y="785577"/>
            <a:ext cx="8229600" cy="720725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buFont typeface="Wingdings 3" pitchFamily="18" charset="2"/>
              <a:buNone/>
              <a:defRPr/>
            </a:pP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Сериация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—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построение упорядоченных возрастающих или убывающих рядов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5536" y="116632"/>
            <a:ext cx="8352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Сериация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r="35206" b="7319"/>
          <a:stretch/>
        </p:blipFill>
        <p:spPr>
          <a:xfrm>
            <a:off x="5227953" y="1506302"/>
            <a:ext cx="3696004" cy="46577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44923" y="6037571"/>
            <a:ext cx="3740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Восстанови фотографии</a:t>
            </a:r>
          </a:p>
          <a:p>
            <a:pPr algn="ctr"/>
            <a:r>
              <a:rPr lang="ru-RU" sz="2400" b="1" dirty="0" smtClean="0"/>
              <a:t>дедушки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421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057" y="1412776"/>
            <a:ext cx="8396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	Важной </a:t>
            </a:r>
            <a:r>
              <a:rPr lang="ru-RU" sz="2400" b="1" dirty="0"/>
              <a:t>задачей занятий по </a:t>
            </a:r>
            <a:r>
              <a:rPr lang="ru-RU" sz="2400" b="1" dirty="0" smtClean="0"/>
              <a:t>ФЭМП </a:t>
            </a:r>
            <a:r>
              <a:rPr lang="ru-RU" sz="2400" b="1" dirty="0"/>
              <a:t>является развитие словесно - логического </a:t>
            </a:r>
            <a:r>
              <a:rPr lang="ru-RU" sz="2400" b="1" dirty="0" smtClean="0"/>
              <a:t>мышления. Математические навыки в дошкольном возрасте стимулируют умственное развитие. </a:t>
            </a:r>
            <a:r>
              <a:rPr lang="ru-RU" sz="2400" b="1" dirty="0" smtClean="0">
                <a:cs typeface="Arial" pitchFamily="34" charset="0"/>
              </a:rPr>
              <a:t>Овладев </a:t>
            </a:r>
            <a:r>
              <a:rPr lang="ru-RU" sz="2400" b="1" dirty="0">
                <a:cs typeface="Arial" pitchFamily="34" charset="0"/>
              </a:rPr>
              <a:t>логическими операциями, </a:t>
            </a:r>
            <a:r>
              <a:rPr lang="ru-RU" sz="2400" b="1" dirty="0" smtClean="0">
                <a:cs typeface="Arial" pitchFamily="34" charset="0"/>
              </a:rPr>
              <a:t>ребёнок </a:t>
            </a:r>
            <a:r>
              <a:rPr lang="ru-RU" sz="2400" b="1" dirty="0">
                <a:cs typeface="Arial" pitchFamily="34" charset="0"/>
              </a:rPr>
              <a:t>станет более внимательным, научится мыслить ясно и </a:t>
            </a:r>
            <a:r>
              <a:rPr lang="ru-RU" sz="2400" b="1" dirty="0" smtClean="0">
                <a:cs typeface="Arial" pitchFamily="34" charset="0"/>
              </a:rPr>
              <a:t>чётко</a:t>
            </a:r>
            <a:r>
              <a:rPr lang="ru-RU" sz="2400" b="1" dirty="0">
                <a:cs typeface="Arial" pitchFamily="34" charset="0"/>
              </a:rPr>
              <a:t>, сумеет в нужный момент </a:t>
            </a:r>
            <a:r>
              <a:rPr lang="ru-RU" sz="2400" b="1" dirty="0" smtClean="0">
                <a:cs typeface="Arial" pitchFamily="34" charset="0"/>
              </a:rPr>
              <a:t>сконцентрироваться </a:t>
            </a:r>
            <a:r>
              <a:rPr lang="ru-RU" sz="2400" b="1" dirty="0">
                <a:cs typeface="Arial" pitchFamily="34" charset="0"/>
              </a:rPr>
              <a:t>на сути проблемы</a:t>
            </a:r>
            <a:r>
              <a:rPr lang="ru-RU" sz="2400" b="1" dirty="0" smtClean="0">
                <a:cs typeface="Arial" pitchFamily="34" charset="0"/>
              </a:rPr>
              <a:t>, </a:t>
            </a:r>
            <a:r>
              <a:rPr lang="ru-RU" sz="2400" b="1" dirty="0">
                <a:cs typeface="Arial" pitchFamily="34" charset="0"/>
              </a:rPr>
              <a:t>убедить других в своей правоте</a:t>
            </a:r>
            <a:r>
              <a:rPr lang="ru-RU" sz="2400" b="1" dirty="0" smtClean="0">
                <a:cs typeface="Arial" pitchFamily="34" charset="0"/>
              </a:rPr>
              <a:t>.</a:t>
            </a:r>
            <a:r>
              <a:rPr lang="ru-RU" sz="2400" b="1" dirty="0"/>
              <a:t> Обладая математической грамотностью</a:t>
            </a:r>
            <a:r>
              <a:rPr lang="ru-RU" sz="2400" b="1" dirty="0" smtClean="0"/>
              <a:t>,    </a:t>
            </a:r>
            <a:r>
              <a:rPr lang="ru-RU" sz="2400" b="1" dirty="0"/>
              <a:t>ребенок </a:t>
            </a:r>
            <a:r>
              <a:rPr lang="ru-RU" sz="2400" b="1" dirty="0" smtClean="0"/>
              <a:t>    оперирует</a:t>
            </a:r>
          </a:p>
          <a:p>
            <a:pPr algn="just"/>
            <a:r>
              <a:rPr lang="ru-RU" sz="2400" b="1" dirty="0" smtClean="0"/>
              <a:t>абстрактными понятиями, мыслит путём</a:t>
            </a:r>
          </a:p>
          <a:p>
            <a:pPr algn="just"/>
            <a:r>
              <a:rPr lang="ru-RU" sz="2400" b="1" dirty="0" smtClean="0"/>
              <a:t>рассуждений и опровержений.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1520" y="116632"/>
            <a:ext cx="864096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>
              <a:defRPr/>
            </a:pPr>
            <a:r>
              <a:rPr lang="ru-RU" altLang="ru-RU" sz="3600" b="1" dirty="0" smtClean="0">
                <a:solidFill>
                  <a:schemeClr val="bg1"/>
                </a:solidFill>
              </a:rPr>
              <a:t>В чём ценность математической грамот-</a:t>
            </a:r>
          </a:p>
          <a:p>
            <a:pPr algn="just">
              <a:defRPr/>
            </a:pPr>
            <a:r>
              <a:rPr lang="ru-RU" altLang="ru-RU" sz="3600" b="1" dirty="0">
                <a:solidFill>
                  <a:schemeClr val="bg1"/>
                </a:solidFill>
              </a:rPr>
              <a:t> </a:t>
            </a:r>
            <a:r>
              <a:rPr lang="ru-RU" altLang="ru-RU" sz="3600" b="1" dirty="0" smtClean="0">
                <a:solidFill>
                  <a:schemeClr val="bg1"/>
                </a:solidFill>
              </a:rPr>
              <a:t>                                          </a:t>
            </a:r>
            <a:r>
              <a:rPr lang="ru-RU" altLang="ru-RU" sz="3600" b="1" dirty="0" err="1" smtClean="0">
                <a:solidFill>
                  <a:schemeClr val="bg1"/>
                </a:solidFill>
              </a:rPr>
              <a:t>ности</a:t>
            </a:r>
            <a:r>
              <a:rPr lang="ru-RU" altLang="ru-RU" sz="3600" b="1" dirty="0" smtClean="0">
                <a:solidFill>
                  <a:schemeClr val="bg1"/>
                </a:solidFill>
              </a:rPr>
              <a:t> дошкольника?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207" y="5517232"/>
            <a:ext cx="4988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Логическое мышление нуждается в целенаправленном развитии.</a:t>
            </a:r>
            <a:endParaRPr lang="ru-RU" sz="2400" b="1" dirty="0"/>
          </a:p>
        </p:txBody>
      </p:sp>
      <p:pic>
        <p:nvPicPr>
          <p:cNvPr id="9220" name="Picture 4" descr="https://gas-kvas.com/uploads/posts/2023-02/1676697705_gas-kvas-com-p-matematika-v-detskom-sadu-risunok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89536"/>
            <a:ext cx="456676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7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60350"/>
            <a:ext cx="8190104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Логический приём умственных действий - умозаключение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7" t="39038" r="722" b="50049"/>
          <a:stretch/>
        </p:blipFill>
        <p:spPr>
          <a:xfrm>
            <a:off x="264617" y="2467314"/>
            <a:ext cx="8828672" cy="2804771"/>
          </a:xfrm>
          <a:prstGeom prst="rect">
            <a:avLst/>
          </a:prstGeom>
        </p:spPr>
      </p:pic>
      <p:pic>
        <p:nvPicPr>
          <p:cNvPr id="14" name="Picture 2" descr="http://lh6.ggpht.com/-eCD5Jli7eX4/UM7bMdeGhBI/AAAAAAAAFJU/Co3G5dgGte0/s800/deti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2667"/>
          <a:stretch/>
        </p:blipFill>
        <p:spPr bwMode="auto">
          <a:xfrm>
            <a:off x="83918" y="166192"/>
            <a:ext cx="1143008" cy="15255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48064" y="5386562"/>
            <a:ext cx="399593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/>
              <a:t>Какую из фигурок никто не лепил?</a:t>
            </a:r>
          </a:p>
          <a:p>
            <a:r>
              <a:rPr lang="ru-RU" sz="1900" b="1" dirty="0" smtClean="0"/>
              <a:t>Что лепила Оля?</a:t>
            </a:r>
          </a:p>
          <a:p>
            <a:r>
              <a:rPr lang="ru-RU" sz="1900" b="1" dirty="0" smtClean="0"/>
              <a:t>Что лепил Дима?</a:t>
            </a:r>
            <a:endParaRPr lang="ru-RU" sz="1900" b="1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868570" y="3573016"/>
            <a:ext cx="1022537" cy="1008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8542" r="39541" b="50000"/>
          <a:stretch>
            <a:fillRect/>
          </a:stretch>
        </p:blipFill>
        <p:spPr>
          <a:xfrm>
            <a:off x="264617" y="2383237"/>
            <a:ext cx="1882412" cy="2881343"/>
          </a:xfrm>
          <a:prstGeom prst="rect">
            <a:avLst/>
          </a:prstGeom>
        </p:spPr>
      </p:pic>
      <p:pic>
        <p:nvPicPr>
          <p:cNvPr id="1030" name="Picture 6" descr="https://domfriends.ru/d/54426625_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5" r="2510"/>
          <a:stretch/>
        </p:blipFill>
        <p:spPr bwMode="auto">
          <a:xfrm>
            <a:off x="1617370" y="4716380"/>
            <a:ext cx="3530694" cy="21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3918" y="1412776"/>
            <a:ext cx="8947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/>
              <a:t>           Дети лепили утку, самолёт, чашку. Олина фигура рядом с уткой. Димина – правее зайца. Раскрась то, что лепил Саша.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954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7051705</TotalTime>
  <Words>1108</Words>
  <Application>Microsoft Office PowerPoint</Application>
  <PresentationFormat>Экран (4:3)</PresentationFormat>
  <Paragraphs>166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Волна</vt:lpstr>
      <vt:lpstr>Развитие функциональной математической       грамотности дошкольников на основе занимательного материала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Логический приём умственных действий - умозаключение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логического мышления у детей дошкольного возраста в условиях ФГОС</dc:title>
  <dc:creator>Анатолий Фадеев</dc:creator>
  <cp:lastModifiedBy>Ольга</cp:lastModifiedBy>
  <cp:revision>606</cp:revision>
  <dcterms:created xsi:type="dcterms:W3CDTF">2021-05-16T13:14:23Z</dcterms:created>
  <dcterms:modified xsi:type="dcterms:W3CDTF">2024-03-26T18:16:49Z</dcterms:modified>
</cp:coreProperties>
</file>